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7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78240" y="9144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A0C4BF"/>
                </a:solidFill>
                <a:latin typeface="Calibri"/>
              </a:rPr>
              <a:t>Project Sinan  .  Team 5</a:t>
            </a:r>
          </a:p>
        </p:txBody>
      </p:sp>
      <p:pic>
        <p:nvPicPr>
          <p:cNvPr id="3" name="Picture 2" descr="compass_logo_1785421587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64008"/>
            <a:ext cx="384048" cy="384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8640"/>
            <a:ext cx="12188952" cy="22860"/>
          </a:xfrm>
          <a:prstGeom prst="rect">
            <a:avLst/>
          </a:prstGeom>
          <a:solidFill>
            <a:srgbClr val="4AB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571500"/>
            <a:ext cx="109728" cy="6286500"/>
          </a:xfrm>
          <a:prstGeom prst="rect">
            <a:avLst/>
          </a:prstGeom>
          <a:solidFill>
            <a:srgbClr val="4AB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731520"/>
            <a:ext cx="9144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ABDB5"/>
                </a:solidFill>
                <a:latin typeface="Calibri"/>
              </a:rPr>
              <a:t>RESEARCH TOPIC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43000"/>
            <a:ext cx="112471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0EDE4"/>
                </a:solidFill>
                <a:latin typeface="Calibri"/>
              </a:rPr>
              <a:t>How do small business owners who import goods currently handle cross-border supplier payments - and what conditions would drive their adoption of stablecoins for these transactions?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566160"/>
            <a:ext cx="11247120" cy="22860"/>
          </a:xfrm>
          <a:prstGeom prst="rect">
            <a:avLst/>
          </a:prstGeom>
          <a:solidFill>
            <a:srgbClr val="355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3703320"/>
            <a:ext cx="3200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4ABDB5"/>
                </a:solidFill>
                <a:latin typeface="Calibri"/>
              </a:rPr>
              <a:t>DECISION MAKER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041648"/>
            <a:ext cx="96012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F0EDE4"/>
                </a:solidFill>
                <a:latin typeface="Calibri"/>
              </a:rPr>
              <a:t>A Solana merchant payments startup deciding whether to target small business owners as an early adopter segment or start with a more formal business segment.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983480"/>
            <a:ext cx="4572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4ABDB5"/>
                </a:solidFill>
                <a:latin typeface="Calibri"/>
              </a:rPr>
              <a:t>RESEARCHED &amp; WRITTEN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5321808"/>
            <a:ext cx="91440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0EDE4"/>
                </a:solidFill>
                <a:latin typeface="Calibri"/>
              </a:rPr>
              <a:t>Efe Mildred  .  Michael Okoro  .  Beulah Obadiah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580644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A0C4BF"/>
                </a:solidFill>
                <a:latin typeface="Calibri"/>
              </a:rPr>
              <a:t>July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7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78240" y="9144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A0C4BF"/>
                </a:solidFill>
                <a:latin typeface="Calibri"/>
              </a:rPr>
              <a:t>Project Sinan  .  Team 5</a:t>
            </a:r>
          </a:p>
        </p:txBody>
      </p:sp>
      <p:pic>
        <p:nvPicPr>
          <p:cNvPr id="3" name="Picture 2" descr="compass_logo_1785421587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64008"/>
            <a:ext cx="384048" cy="384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8640"/>
            <a:ext cx="12188952" cy="22860"/>
          </a:xfrm>
          <a:prstGeom prst="rect">
            <a:avLst/>
          </a:prstGeom>
          <a:solidFill>
            <a:srgbClr val="4AB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" y="658368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4A44"/>
                </a:solidFill>
                <a:latin typeface="Calibr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685800"/>
            <a:ext cx="7315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4ABDB5"/>
                </a:solidFill>
                <a:latin typeface="Calibri"/>
              </a:rPr>
              <a:t>THE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0EDE4"/>
                </a:solidFill>
                <a:latin typeface="Calibri"/>
              </a:rPr>
              <a:t>The Problem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874519"/>
            <a:ext cx="11247120" cy="22860"/>
          </a:xfrm>
          <a:prstGeom prst="rect">
            <a:avLst/>
          </a:prstGeom>
          <a:solidFill>
            <a:srgbClr val="355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057400"/>
            <a:ext cx="112471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F0EDE4"/>
                </a:solidFill>
                <a:latin typeface="Calibri"/>
              </a:rPr>
              <a:t>We investigated how small-business owners currently handle cross-border supplier payments and what conditions would drive them to adopt stablecoins for these transactions because a Solana merchant payments startup needed to know whether to target small-business owners as an early adopter segment or start with a more formal business segment.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7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78240" y="9144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A0C4BF"/>
                </a:solidFill>
                <a:latin typeface="Calibri"/>
              </a:rPr>
              <a:t>Project Sinan  .  Team 5</a:t>
            </a:r>
          </a:p>
        </p:txBody>
      </p:sp>
      <p:pic>
        <p:nvPicPr>
          <p:cNvPr id="3" name="Picture 2" descr="compass_logo_1785421587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64008"/>
            <a:ext cx="384048" cy="384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8640"/>
            <a:ext cx="12188952" cy="22860"/>
          </a:xfrm>
          <a:prstGeom prst="rect">
            <a:avLst/>
          </a:prstGeom>
          <a:solidFill>
            <a:srgbClr val="4AB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" y="658368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4A44"/>
                </a:solidFill>
                <a:latin typeface="Calibri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685800"/>
            <a:ext cx="7315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4ABDB5"/>
                </a:solidFill>
                <a:latin typeface="Calibri"/>
              </a:rPr>
              <a:t>THE METHOD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0EDE4"/>
                </a:solidFill>
                <a:latin typeface="Calibri"/>
              </a:rPr>
              <a:t>The Method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874519"/>
            <a:ext cx="11247120" cy="22860"/>
          </a:xfrm>
          <a:prstGeom prst="rect">
            <a:avLst/>
          </a:prstGeom>
          <a:solidFill>
            <a:srgbClr val="355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057400"/>
            <a:ext cx="112471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i="0">
                <a:solidFill>
                  <a:srgbClr val="F0EDE4"/>
                </a:solidFill>
                <a:latin typeface="Calibri"/>
              </a:rPr>
              <a:t>Qualitative exploratory method. We conducted semi-structured interviews with 13 active small-business importers across Lagos, Abuja, Anambra, and Edo (n=12 analyzed; 1 excluded due to audio corruption).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520440"/>
            <a:ext cx="11247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 i="0">
                <a:solidFill>
                  <a:srgbClr val="F0EDE4"/>
                </a:solidFill>
                <a:latin typeface="Calibri"/>
              </a:rPr>
              <a:t>Analysis: We analyzed findings using open, axial, and selective thematic coding to synthesize field data into 3 distinct user personas and journey maps.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600" y="4754880"/>
            <a:ext cx="2103120" cy="1554480"/>
          </a:xfrm>
          <a:prstGeom prst="rect">
            <a:avLst/>
          </a:prstGeom>
          <a:solidFill>
            <a:srgbClr val="1E3A35"/>
          </a:solidFill>
          <a:ln w="12700">
            <a:solidFill>
              <a:srgbClr val="4ABD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4800600"/>
            <a:ext cx="1828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i="0">
                <a:solidFill>
                  <a:srgbClr val="4ABDB5"/>
                </a:solidFill>
                <a:latin typeface="Calibri"/>
              </a:rPr>
              <a:t>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57784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0C4BF"/>
                </a:solidFill>
                <a:latin typeface="Calibri"/>
              </a:rPr>
              <a:t>Recruited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40480" y="4754880"/>
            <a:ext cx="2103120" cy="1554480"/>
          </a:xfrm>
          <a:prstGeom prst="rect">
            <a:avLst/>
          </a:prstGeom>
          <a:solidFill>
            <a:srgbClr val="1E3A35"/>
          </a:solidFill>
          <a:ln w="12700">
            <a:solidFill>
              <a:srgbClr val="4ABD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977640" y="4800600"/>
            <a:ext cx="1828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i="0">
                <a:solidFill>
                  <a:srgbClr val="4ABDB5"/>
                </a:solidFill>
                <a:latin typeface="Calibri"/>
              </a:rPr>
              <a:t>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77640" y="557784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0C4BF"/>
                </a:solidFill>
                <a:latin typeface="Calibri"/>
              </a:rPr>
              <a:t>Analyzed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9360" y="4754880"/>
            <a:ext cx="2103120" cy="1554480"/>
          </a:xfrm>
          <a:prstGeom prst="rect">
            <a:avLst/>
          </a:prstGeom>
          <a:solidFill>
            <a:srgbClr val="1E3A35"/>
          </a:solidFill>
          <a:ln w="12700">
            <a:solidFill>
              <a:srgbClr val="4ABD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4800600"/>
            <a:ext cx="1828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i="0">
                <a:solidFill>
                  <a:srgbClr val="4ABDB5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557784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0C4BF"/>
                </a:solidFill>
                <a:latin typeface="Calibri"/>
              </a:rPr>
              <a:t>States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778240" y="4754880"/>
            <a:ext cx="2103120" cy="1554480"/>
          </a:xfrm>
          <a:prstGeom prst="rect">
            <a:avLst/>
          </a:prstGeom>
          <a:solidFill>
            <a:srgbClr val="1E3A35"/>
          </a:solidFill>
          <a:ln w="12700">
            <a:solidFill>
              <a:srgbClr val="4ABD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15400" y="4800600"/>
            <a:ext cx="1828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i="0">
                <a:solidFill>
                  <a:srgbClr val="4ABDB5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15400" y="557784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A0C4BF"/>
                </a:solidFill>
                <a:latin typeface="Calibri"/>
              </a:rPr>
              <a:t>Personas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7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78240" y="9144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A0C4BF"/>
                </a:solidFill>
                <a:latin typeface="Calibri"/>
              </a:rPr>
              <a:t>Project Sinan  .  Team 5</a:t>
            </a:r>
          </a:p>
        </p:txBody>
      </p:sp>
      <p:pic>
        <p:nvPicPr>
          <p:cNvPr id="3" name="Picture 2" descr="compass_logo_1785421587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64008"/>
            <a:ext cx="384048" cy="384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8640"/>
            <a:ext cx="12188952" cy="2286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" y="658368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4A44"/>
                </a:solidFill>
                <a:latin typeface="Calibri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685800"/>
            <a:ext cx="4572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C0392B"/>
                </a:solidFill>
                <a:latin typeface="Calibri"/>
              </a:rPr>
              <a:t>FINDING 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97280"/>
            <a:ext cx="62179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i="0">
                <a:solidFill>
                  <a:srgbClr val="F0EDE4"/>
                </a:solidFill>
                <a:latin typeface="Calibri"/>
              </a:rPr>
              <a:t>The Supplier Mandate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64208"/>
            <a:ext cx="6217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ABDB5"/>
                </a:solidFill>
                <a:latin typeface="Calibri"/>
              </a:rPr>
              <a:t>Ultimate Routing Criterion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212848"/>
            <a:ext cx="3108960" cy="4572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2249424"/>
            <a:ext cx="303580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0EDE4"/>
                </a:solidFill>
                <a:latin typeface="Calibri"/>
              </a:rPr>
              <a:t>10 of 12 participants  -  83%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834640"/>
            <a:ext cx="5760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0EDE4"/>
                </a:solidFill>
                <a:latin typeface="Calibri"/>
              </a:rPr>
              <a:t>  Payment channel choice is dictated entirely by Chinese supplier acceptance (Alipay/WeChat), not user preference or platform features.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3858768"/>
            <a:ext cx="5760720" cy="1874519"/>
          </a:xfrm>
          <a:prstGeom prst="rect">
            <a:avLst/>
          </a:prstGeom>
          <a:solidFill>
            <a:srgbClr val="1E3A35"/>
          </a:solidFill>
          <a:ln w="12700">
            <a:solidFill>
              <a:srgbClr val="4ABD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3977639"/>
            <a:ext cx="54406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BDB5"/>
                </a:solidFill>
                <a:latin typeface="Calibri"/>
              </a:rPr>
              <a:t>"I do not have a choice. I do not have another option. That is why I am sticking with them - not because I am loyal to them."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5166360"/>
            <a:ext cx="5440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A0C4BF"/>
                </a:solidFill>
                <a:latin typeface="Calibri"/>
              </a:rPr>
              <a:t>- Participant T4-LAG</a:t>
            </a:r>
          </a:p>
        </p:txBody>
      </p:sp>
      <p:pic>
        <p:nvPicPr>
          <p:cNvPr id="15" name="Picture 14" descr="chart_tem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731520"/>
            <a:ext cx="5394960" cy="32842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7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78240" y="9144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A0C4BF"/>
                </a:solidFill>
                <a:latin typeface="Calibri"/>
              </a:rPr>
              <a:t>Project Sinan  .  Team 5</a:t>
            </a:r>
          </a:p>
        </p:txBody>
      </p:sp>
      <p:pic>
        <p:nvPicPr>
          <p:cNvPr id="3" name="Picture 2" descr="compass_logo_1785421587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64008"/>
            <a:ext cx="384048" cy="384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8640"/>
            <a:ext cx="12188952" cy="2286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" y="658368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4A44"/>
                </a:solidFill>
                <a:latin typeface="Calibri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685800"/>
            <a:ext cx="4572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C0392B"/>
                </a:solidFill>
                <a:latin typeface="Calibri"/>
              </a:rPr>
              <a:t>FINDING 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97280"/>
            <a:ext cx="62179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 i="0">
                <a:solidFill>
                  <a:srgbClr val="F0EDE4"/>
                </a:solidFill>
                <a:latin typeface="Calibri"/>
              </a:rPr>
              <a:t>The "Recourse Vacuum"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664208"/>
            <a:ext cx="6217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ABDB5"/>
                </a:solidFill>
                <a:latin typeface="Calibri"/>
              </a:rPr>
              <a:t>Extreme Anxiety Over Absent Human Recourse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212848"/>
            <a:ext cx="2926080" cy="4572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2249424"/>
            <a:ext cx="285292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0EDE4"/>
                </a:solidFill>
                <a:latin typeface="Calibri"/>
              </a:rPr>
              <a:t>9 of 12 participants  -  75%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834640"/>
            <a:ext cx="5760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0EDE4"/>
                </a:solidFill>
                <a:latin typeface="Calibri"/>
              </a:rPr>
              <a:t>  Delayed transfers create extreme anxiety; traders prioritize human recourse over decentralized trustlessness.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3840480"/>
            <a:ext cx="5760720" cy="1901952"/>
          </a:xfrm>
          <a:prstGeom prst="rect">
            <a:avLst/>
          </a:prstGeom>
          <a:solidFill>
            <a:srgbClr val="1E3A35"/>
          </a:solidFill>
          <a:ln w="12700">
            <a:solidFill>
              <a:srgbClr val="4ABD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3959352"/>
            <a:ext cx="544068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BDB5"/>
                </a:solidFill>
                <a:latin typeface="Calibri"/>
              </a:rPr>
              <a:t>"There is no institution to freeze the funds or no human agent to recover money if a transaction fails."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5212080"/>
            <a:ext cx="5440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A0C4BF"/>
                </a:solidFill>
                <a:latin typeface="Calibri"/>
              </a:rPr>
              <a:t>- Participant T1-LAG</a:t>
            </a:r>
          </a:p>
        </p:txBody>
      </p:sp>
      <p:pic>
        <p:nvPicPr>
          <p:cNvPr id="15" name="Picture 14" descr="chart_tem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731520"/>
            <a:ext cx="5394960" cy="32842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7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78240" y="9144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A0C4BF"/>
                </a:solidFill>
                <a:latin typeface="Calibri"/>
              </a:rPr>
              <a:t>Project Sinan  .  Team 5</a:t>
            </a:r>
          </a:p>
        </p:txBody>
      </p:sp>
      <p:pic>
        <p:nvPicPr>
          <p:cNvPr id="3" name="Picture 2" descr="compass_logo_1785421587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64008"/>
            <a:ext cx="384048" cy="384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8640"/>
            <a:ext cx="12188952" cy="22860"/>
          </a:xfrm>
          <a:prstGeom prst="rect">
            <a:avLst/>
          </a:prstGeom>
          <a:solidFill>
            <a:srgbClr val="4AB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" y="658368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4A44"/>
                </a:solidFill>
                <a:latin typeface="Calibri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685800"/>
            <a:ext cx="4572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ABDB5"/>
                </a:solidFill>
                <a:latin typeface="Calibri"/>
              </a:rPr>
              <a:t>FINDING 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97280"/>
            <a:ext cx="112471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0EDE4"/>
                </a:solidFill>
                <a:latin typeface="Calibri"/>
              </a:rPr>
              <a:t>Segment Divergence &amp; Enterprise Signals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6400800" cy="457200"/>
          </a:xfrm>
          <a:prstGeom prst="rect">
            <a:avLst/>
          </a:prstGeom>
          <a:solidFill>
            <a:srgbClr val="4AB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0352" y="1819656"/>
            <a:ext cx="6327648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42724"/>
                </a:solidFill>
                <a:latin typeface="Calibri"/>
              </a:rPr>
              <a:t>1 of 12 participants  -  Critical formal business segment insight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423160"/>
            <a:ext cx="11247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F0EDE4"/>
                </a:solidFill>
                <a:latin typeface="Calibri"/>
              </a:rPr>
              <a:t>  Formal business importers require audit-grade documentation and ERP integration; low transaction fees alone will not drive adoption.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429000"/>
            <a:ext cx="11247120" cy="2103120"/>
          </a:xfrm>
          <a:prstGeom prst="rect">
            <a:avLst/>
          </a:prstGeom>
          <a:solidFill>
            <a:srgbClr val="1E3A35"/>
          </a:solidFill>
          <a:ln w="12700">
            <a:solidFill>
              <a:srgbClr val="4ABD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" y="3547872"/>
            <a:ext cx="1083564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1">
                <a:solidFill>
                  <a:srgbClr val="4ABDB5"/>
                </a:solidFill>
                <a:latin typeface="Calibri"/>
              </a:rPr>
              <a:t>"If we can send an instant [payment] and confirm, and then easily link it to our books and accounting platforms, that would be very interesting and motivating."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5029200"/>
            <a:ext cx="10835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A0C4BF"/>
                </a:solidFill>
                <a:latin typeface="Calibri"/>
              </a:rPr>
              <a:t>- Participant T2-LAG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7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78240" y="9144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A0C4BF"/>
                </a:solidFill>
                <a:latin typeface="Calibri"/>
              </a:rPr>
              <a:t>Project Sinan  .  Team 5</a:t>
            </a:r>
          </a:p>
        </p:txBody>
      </p:sp>
      <p:pic>
        <p:nvPicPr>
          <p:cNvPr id="3" name="Picture 2" descr="compass_logo_1785421587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64008"/>
            <a:ext cx="384048" cy="384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8640"/>
            <a:ext cx="12188952" cy="22860"/>
          </a:xfrm>
          <a:prstGeom prst="rect">
            <a:avLst/>
          </a:prstGeom>
          <a:solidFill>
            <a:srgbClr val="4AB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" y="658368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4A44"/>
                </a:solidFill>
                <a:latin typeface="Calibri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685800"/>
            <a:ext cx="7315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ABDB5"/>
                </a:solidFill>
                <a:latin typeface="Calibri"/>
              </a:rPr>
              <a:t>STRATEGIC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97280"/>
            <a:ext cx="694944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0EDE4"/>
                </a:solidFill>
                <a:latin typeface="Calibri"/>
              </a:rPr>
              <a:t>Validating the Enterprise Signal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719072"/>
            <a:ext cx="6400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A0C4BF"/>
                </a:solidFill>
                <a:latin typeface="Calibri"/>
              </a:rPr>
              <a:t>Target Decision-Maker: Head of Product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76272"/>
            <a:ext cx="6400800" cy="22860"/>
          </a:xfrm>
          <a:prstGeom prst="rect">
            <a:avLst/>
          </a:prstGeom>
          <a:solidFill>
            <a:srgbClr val="355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2359152"/>
            <a:ext cx="6583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4ABDB5"/>
                </a:solidFill>
                <a:latin typeface="Calibri"/>
              </a:rPr>
              <a:t>  Deprioritize </a:t>
            </a:r>
            <a:r>
              <a:rPr sz="1400">
                <a:solidFill>
                  <a:srgbClr val="F0EDE4"/>
                </a:solidFill>
                <a:latin typeface="Calibri"/>
              </a:rPr>
              <a:t>spend on informal small-business importers; pivot capacity to validate and build for formal business importers.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273552"/>
            <a:ext cx="6583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4ABDB5"/>
                </a:solidFill>
                <a:latin typeface="Calibri"/>
              </a:rPr>
              <a:t>  Build </a:t>
            </a:r>
            <a:r>
              <a:rPr sz="1400">
                <a:solidFill>
                  <a:srgbClr val="F0EDE4"/>
                </a:solidFill>
                <a:latin typeface="Calibri"/>
              </a:rPr>
              <a:t>Audit-Grade Transaction Logs and Multi-Sig Escrow for enterprise Trust Architecture.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4187952"/>
            <a:ext cx="6583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4ABDB5"/>
                </a:solidFill>
                <a:latin typeface="Calibri"/>
              </a:rPr>
              <a:t>  Success Metric: </a:t>
            </a:r>
            <a:r>
              <a:rPr sz="1400">
                <a:solidFill>
                  <a:srgbClr val="F0EDE4"/>
                </a:solidFill>
                <a:latin typeface="Calibri"/>
              </a:rPr>
              <a:t>&gt;=40% positive intent on Phase 2 validation gate (n=150) before dev rollout, targeting 30%+ cross-border TPV within 8 weeks post-feature release.</a:t>
            </a:r>
          </a:p>
        </p:txBody>
      </p:sp>
      <p:pic>
        <p:nvPicPr>
          <p:cNvPr id="13" name="Picture 12" descr="slide7_roadmap_17854215667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731520"/>
            <a:ext cx="4663440" cy="34820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7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778240" y="91440"/>
            <a:ext cx="3200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A0C4BF"/>
                </a:solidFill>
                <a:latin typeface="Calibri"/>
              </a:rPr>
              <a:t>Project Sinan  .  Team 5</a:t>
            </a:r>
          </a:p>
        </p:txBody>
      </p:sp>
      <p:pic>
        <p:nvPicPr>
          <p:cNvPr id="3" name="Picture 2" descr="compass_logo_1785421587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64008"/>
            <a:ext cx="384048" cy="384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8640"/>
            <a:ext cx="12188952" cy="22860"/>
          </a:xfrm>
          <a:prstGeom prst="rect">
            <a:avLst/>
          </a:prstGeom>
          <a:solidFill>
            <a:srgbClr val="4ABD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0040" y="658368"/>
            <a:ext cx="914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4A44"/>
                </a:solidFill>
                <a:latin typeface="Calibri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685800"/>
            <a:ext cx="8229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ABDB5"/>
                </a:solidFill>
                <a:latin typeface="Calibri"/>
              </a:rPr>
              <a:t>REFLECTIONS &amp; FUTURE RESEARCH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51560"/>
            <a:ext cx="7772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0EDE4"/>
                </a:solidFill>
                <a:latin typeface="Calibri"/>
              </a:rPr>
              <a:t>Reflections &amp; Future Research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7498079" cy="22860"/>
          </a:xfrm>
          <a:prstGeom prst="rect">
            <a:avLst/>
          </a:prstGeom>
          <a:solidFill>
            <a:srgbClr val="355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1874519"/>
            <a:ext cx="7772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4ABDB5"/>
                </a:solidFill>
                <a:latin typeface="Calibri"/>
              </a:rPr>
              <a:t>What Surprised Us: </a:t>
            </a:r>
            <a:r>
              <a:rPr sz="1200">
                <a:solidFill>
                  <a:srgbClr val="F0EDE4"/>
                </a:solidFill>
                <a:latin typeface="Calibri"/>
              </a:rPr>
              <a:t>Initial face-to-face field recruitment failed due to merchant skepticism, but pivoting to digital word-of-mouth through existing trusted networks successfully unlocked access to participants.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990087"/>
            <a:ext cx="7772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4ABDB5"/>
                </a:solidFill>
                <a:latin typeface="Calibri"/>
              </a:rPr>
              <a:t>What Broke: </a:t>
            </a:r>
            <a:r>
              <a:rPr sz="1200">
                <a:solidFill>
                  <a:srgbClr val="F0EDE4"/>
                </a:solidFill>
                <a:latin typeface="Calibri"/>
              </a:rPr>
              <a:t>Remote logistics and time constraints forced an online shift, scaling back our sample from 24 planned to 12 analyzed (7 women, 5 men), while budget constraints cut the quantitative survey phase and international supplier interviews.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105655"/>
            <a:ext cx="7772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4ABDB5"/>
                </a:solidFill>
                <a:latin typeface="Calibri"/>
              </a:rPr>
              <a:t>What We'd Do Differently: </a:t>
            </a:r>
            <a:r>
              <a:rPr sz="1200">
                <a:solidFill>
                  <a:srgbClr val="F0EDE4"/>
                </a:solidFill>
                <a:latin typeface="Calibri"/>
              </a:rPr>
              <a:t>Set a strict deadline for qualitative recruitment and run the quantitative survey in parallel, ensuring fieldwork bottlenecks don't compress the survey rollout.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5221223"/>
            <a:ext cx="7772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4ABDB5"/>
                </a:solidFill>
                <a:latin typeface="Calibri"/>
              </a:rPr>
              <a:t>What We'd Test Next (Phase 2): </a:t>
            </a:r>
            <a:r>
              <a:rPr sz="1200">
                <a:solidFill>
                  <a:srgbClr val="F0EDE4"/>
                </a:solidFill>
                <a:latin typeface="Calibri"/>
              </a:rPr>
              <a:t>Deploy a quantitative survey of 150 informal and formal cross-border business owners to statistically validate demand for enterprise Trust Architecture, while interviewing international suppliers to solve the two-sided stablecoin adoption equation.</a:t>
            </a:r>
          </a:p>
        </p:txBody>
      </p:sp>
      <p:pic>
        <p:nvPicPr>
          <p:cNvPr id="13" name="Picture 12" descr="slide8_notepad_updated_178542282158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005840"/>
            <a:ext cx="3474720" cy="46536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